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557" r:id="rId3"/>
    <p:sldId id="559" r:id="rId4"/>
    <p:sldId id="558" r:id="rId5"/>
    <p:sldId id="560" r:id="rId6"/>
    <p:sldId id="561" r:id="rId7"/>
    <p:sldId id="562" r:id="rId8"/>
    <p:sldId id="564" r:id="rId9"/>
    <p:sldId id="257" r:id="rId10"/>
    <p:sldId id="565" r:id="rId11"/>
    <p:sldId id="566" r:id="rId12"/>
    <p:sldId id="567" r:id="rId13"/>
    <p:sldId id="568" r:id="rId14"/>
    <p:sldId id="569" r:id="rId15"/>
    <p:sldId id="570" r:id="rId16"/>
    <p:sldId id="571" r:id="rId17"/>
    <p:sldId id="574" r:id="rId18"/>
    <p:sldId id="575" r:id="rId19"/>
    <p:sldId id="57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62" d="100"/>
          <a:sy n="62" d="100"/>
        </p:scale>
        <p:origin x="-998" y="-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8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89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2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6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2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1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1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5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3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96532-7001-4D5F-9BE8-84D1199568C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882AA-E7A6-4F5D-811C-A52A0A9F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1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142089-539B-CACB-0EB4-0EECB26B5821}"/>
              </a:ext>
            </a:extLst>
          </p:cNvPr>
          <p:cNvSpPr txBox="1"/>
          <p:nvPr/>
        </p:nvSpPr>
        <p:spPr>
          <a:xfrm>
            <a:off x="241579" y="224595"/>
            <a:ext cx="5529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2023 Summer Program Lecture -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A48ADB-68C2-6590-861E-A0171D0D6039}"/>
              </a:ext>
            </a:extLst>
          </p:cNvPr>
          <p:cNvSpPr txBox="1"/>
          <p:nvPr/>
        </p:nvSpPr>
        <p:spPr>
          <a:xfrm>
            <a:off x="5582764" y="243552"/>
            <a:ext cx="3400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Bio</a:t>
            </a:r>
            <a:r>
              <a:rPr lang="en-US" sz="3200" b="1" dirty="0">
                <a:latin typeface="Garamond" panose="02020404030301010803" pitchFamily="18" charset="0"/>
              </a:rPr>
              <a:t>informatics 101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729997-97A6-B215-9EDE-8D4D5DFB0DBF}"/>
              </a:ext>
            </a:extLst>
          </p:cNvPr>
          <p:cNvSpPr txBox="1"/>
          <p:nvPr/>
        </p:nvSpPr>
        <p:spPr>
          <a:xfrm>
            <a:off x="779627" y="1708090"/>
            <a:ext cx="80254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DNA/RNA: sequence of nucleotides (</a:t>
            </a:r>
            <a:r>
              <a:rPr lang="en-US" sz="2400" dirty="0">
                <a:solidFill>
                  <a:srgbClr val="202122"/>
                </a:solidFill>
                <a:latin typeface="Garamond" panose="02020404030301010803" pitchFamily="18" charset="0"/>
              </a:rPr>
              <a:t>d</a:t>
            </a:r>
            <a:r>
              <a:rPr lang="en-US" sz="2400" i="0" dirty="0">
                <a:solidFill>
                  <a:srgbClr val="202122"/>
                </a:solidFill>
                <a:effectLst/>
                <a:latin typeface="Garamond" panose="02020404030301010803" pitchFamily="18" charset="0"/>
              </a:rPr>
              <a:t>eoxy/ribonucleic acid)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0" dirty="0">
              <a:solidFill>
                <a:srgbClr val="202122"/>
              </a:solidFill>
              <a:effectLst/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2"/>
                </a:solidFill>
                <a:latin typeface="Garamond" panose="02020404030301010803" pitchFamily="18" charset="0"/>
              </a:rPr>
              <a:t>Gene: 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Garamond" panose="02020404030301010803" pitchFamily="18" charset="0"/>
              </a:rPr>
              <a:t>a fragment of </a:t>
            </a:r>
            <a:r>
              <a:rPr lang="en-US" sz="2400" b="0" i="0" u="none" strike="noStrike" dirty="0">
                <a:effectLst/>
                <a:latin typeface="Garamond" panose="02020404030301010803" pitchFamily="18" charset="0"/>
              </a:rPr>
              <a:t>DNA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Garamond" panose="02020404030301010803" pitchFamily="18" charset="0"/>
              </a:rPr>
              <a:t> transcribed to produce a functional RNA, either protein-coding or noncoding.</a:t>
            </a:r>
            <a:endParaRPr lang="en-US" sz="2400" dirty="0">
              <a:solidFill>
                <a:srgbClr val="202122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02122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2"/>
                </a:solidFill>
                <a:latin typeface="Garamond" panose="02020404030301010803" pitchFamily="18" charset="0"/>
              </a:rPr>
              <a:t>Protein: sequence of amino acids (primary structure); </a:t>
            </a:r>
          </a:p>
          <a:p>
            <a:r>
              <a:rPr lang="en-US" sz="2400" dirty="0">
                <a:solidFill>
                  <a:srgbClr val="202122"/>
                </a:solidFill>
                <a:latin typeface="Garamond" panose="02020404030301010803" pitchFamily="18" charset="0"/>
              </a:rPr>
              <a:t>			secondary structure (helix and sheet);</a:t>
            </a:r>
          </a:p>
          <a:p>
            <a:r>
              <a:rPr lang="en-US" sz="2400" dirty="0">
                <a:solidFill>
                  <a:srgbClr val="202122"/>
                </a:solidFill>
                <a:latin typeface="Garamond" panose="02020404030301010803" pitchFamily="18" charset="0"/>
              </a:rPr>
              <a:t>			tertiary structure (3D)</a:t>
            </a:r>
          </a:p>
          <a:p>
            <a:endParaRPr lang="en-US" sz="2400" dirty="0">
              <a:solidFill>
                <a:srgbClr val="202122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2"/>
                </a:solidFill>
                <a:latin typeface="Garamond" panose="02020404030301010803" pitchFamily="18" charset="0"/>
              </a:rPr>
              <a:t>Cell: 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Garamond" panose="02020404030301010803" pitchFamily="18" charset="0"/>
              </a:rPr>
              <a:t>the basic structural and functional unit of </a:t>
            </a:r>
            <a:r>
              <a:rPr lang="en-US" sz="2400" b="0" i="0" u="none" strike="noStrike" dirty="0">
                <a:effectLst/>
                <a:latin typeface="Garamond" panose="02020404030301010803" pitchFamily="18" charset="0"/>
              </a:rPr>
              <a:t>life forms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Garamond" panose="020204040303010108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02122"/>
              </a:solidFill>
              <a:effectLst/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2"/>
                </a:solidFill>
                <a:latin typeface="Garamond" panose="02020404030301010803" pitchFamily="18" charset="0"/>
              </a:rPr>
              <a:t>Cellular/Molecular Pathway:</a:t>
            </a:r>
            <a:r>
              <a:rPr lang="en-US" sz="2400" b="0" i="0" dirty="0">
                <a:solidFill>
                  <a:srgbClr val="040C28"/>
                </a:solidFill>
                <a:effectLst/>
                <a:latin typeface="Garamond" panose="02020404030301010803" pitchFamily="18" charset="0"/>
              </a:rPr>
              <a:t> series of actions among molecules in a cell that leads to a certain end point or cell function</a:t>
            </a:r>
            <a:r>
              <a:rPr lang="en-US" sz="2400" b="0" i="0" dirty="0">
                <a:solidFill>
                  <a:srgbClr val="4D5156"/>
                </a:solidFill>
                <a:effectLst/>
                <a:latin typeface="Garamond" panose="02020404030301010803" pitchFamily="18" charset="0"/>
              </a:rPr>
              <a:t>.</a:t>
            </a:r>
            <a:endParaRPr lang="en-US" sz="2400" dirty="0">
              <a:solidFill>
                <a:srgbClr val="202122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8B3229-EA74-3E73-68E2-694BA79954B7}"/>
              </a:ext>
            </a:extLst>
          </p:cNvPr>
          <p:cNvSpPr txBox="1"/>
          <p:nvPr/>
        </p:nvSpPr>
        <p:spPr>
          <a:xfrm>
            <a:off x="712716" y="1079651"/>
            <a:ext cx="3032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General background</a:t>
            </a:r>
          </a:p>
        </p:txBody>
      </p:sp>
    </p:spTree>
    <p:extLst>
      <p:ext uri="{BB962C8B-B14F-4D97-AF65-F5344CB8AC3E}">
        <p14:creationId xmlns:p14="http://schemas.microsoft.com/office/powerpoint/2010/main" val="1527800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5E29AE-53FE-D474-A3C6-F6F987440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0" t="18437" r="6526" b="1262"/>
          <a:stretch/>
        </p:blipFill>
        <p:spPr>
          <a:xfrm>
            <a:off x="0" y="1252697"/>
            <a:ext cx="9144000" cy="4559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67465C-4921-8DE8-509B-673383E3A459}"/>
              </a:ext>
            </a:extLst>
          </p:cNvPr>
          <p:cNvSpPr txBox="1"/>
          <p:nvPr/>
        </p:nvSpPr>
        <p:spPr>
          <a:xfrm>
            <a:off x="798164" y="353900"/>
            <a:ext cx="7942880" cy="521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NCBI: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National Center for Biotechnology Information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BE5B28-4170-128E-D7DA-5AA9F6CB599D}"/>
              </a:ext>
            </a:extLst>
          </p:cNvPr>
          <p:cNvSpPr txBox="1"/>
          <p:nvPr/>
        </p:nvSpPr>
        <p:spPr>
          <a:xfrm>
            <a:off x="1782305" y="62510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https://www.ncbi.nlm.nih.gov/</a:t>
            </a:r>
          </a:p>
        </p:txBody>
      </p:sp>
    </p:spTree>
    <p:extLst>
      <p:ext uri="{BB962C8B-B14F-4D97-AF65-F5344CB8AC3E}">
        <p14:creationId xmlns:p14="http://schemas.microsoft.com/office/powerpoint/2010/main" val="2995453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B9C5E8-07AF-A244-24FE-10605BEF4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9" t="17986" r="10000" b="809"/>
          <a:stretch/>
        </p:blipFill>
        <p:spPr>
          <a:xfrm>
            <a:off x="0" y="602793"/>
            <a:ext cx="9144000" cy="5139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968956-9962-998F-12E1-2E71BFFDB845}"/>
              </a:ext>
            </a:extLst>
          </p:cNvPr>
          <p:cNvSpPr txBox="1"/>
          <p:nvPr/>
        </p:nvSpPr>
        <p:spPr>
          <a:xfrm>
            <a:off x="2286000" y="607054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https://pubmed.ncbi.nlm.nih.gov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3575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2EBB10-2E6C-00DE-2EFA-1C248F752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72" r="2627" b="2015"/>
          <a:stretch/>
        </p:blipFill>
        <p:spPr>
          <a:xfrm>
            <a:off x="0" y="1154623"/>
            <a:ext cx="9144001" cy="4384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032750-1D54-6410-8FF1-3360A015C00C}"/>
              </a:ext>
            </a:extLst>
          </p:cNvPr>
          <p:cNvSpPr txBox="1"/>
          <p:nvPr/>
        </p:nvSpPr>
        <p:spPr>
          <a:xfrm>
            <a:off x="2286000" y="60040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https://scholar.google.com/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409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A0EC2C-5077-5B36-1572-A2A5C6376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2" t="15273" r="5254" b="8794"/>
          <a:stretch/>
        </p:blipFill>
        <p:spPr>
          <a:xfrm>
            <a:off x="0" y="1411143"/>
            <a:ext cx="9148676" cy="423798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1D6FA6D6-F38A-4644-FC7A-63C8A4BE7208}"/>
              </a:ext>
            </a:extLst>
          </p:cNvPr>
          <p:cNvSpPr/>
          <p:nvPr/>
        </p:nvSpPr>
        <p:spPr>
          <a:xfrm>
            <a:off x="2898183" y="4688237"/>
            <a:ext cx="24022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19515D-9C29-55D8-00D0-36F6616B0462}"/>
              </a:ext>
            </a:extLst>
          </p:cNvPr>
          <p:cNvSpPr txBox="1"/>
          <p:nvPr/>
        </p:nvSpPr>
        <p:spPr>
          <a:xfrm>
            <a:off x="2427422" y="6057277"/>
            <a:ext cx="4575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https://www.ncbi.nlm.nih.gov/pccompound</a:t>
            </a:r>
          </a:p>
        </p:txBody>
      </p:sp>
    </p:spTree>
    <p:extLst>
      <p:ext uri="{BB962C8B-B14F-4D97-AF65-F5344CB8AC3E}">
        <p14:creationId xmlns:p14="http://schemas.microsoft.com/office/powerpoint/2010/main" val="122066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92DDED-80E7-EFCE-1C4C-37C7B6F9C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21" r="5255"/>
          <a:stretch/>
        </p:blipFill>
        <p:spPr>
          <a:xfrm>
            <a:off x="0" y="860155"/>
            <a:ext cx="9148162" cy="4626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6B5702-A8F8-F8D7-FE8A-98662251757C}"/>
              </a:ext>
            </a:extLst>
          </p:cNvPr>
          <p:cNvSpPr txBox="1"/>
          <p:nvPr/>
        </p:nvSpPr>
        <p:spPr>
          <a:xfrm>
            <a:off x="2543659" y="5997845"/>
            <a:ext cx="4653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https://pubchem.ncbi.nlm.nih.gov/</a:t>
            </a:r>
          </a:p>
        </p:txBody>
      </p:sp>
    </p:spTree>
    <p:extLst>
      <p:ext uri="{BB962C8B-B14F-4D97-AF65-F5344CB8AC3E}">
        <p14:creationId xmlns:p14="http://schemas.microsoft.com/office/powerpoint/2010/main" val="113745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E92170-0BD7-FB14-8222-5B8DC5461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22" r="1270" b="509"/>
          <a:stretch/>
        </p:blipFill>
        <p:spPr>
          <a:xfrm>
            <a:off x="0" y="982512"/>
            <a:ext cx="9144000" cy="4395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09C8AE-8D8D-7A8D-9617-C528B1F8B003}"/>
              </a:ext>
            </a:extLst>
          </p:cNvPr>
          <p:cNvSpPr txBox="1"/>
          <p:nvPr/>
        </p:nvSpPr>
        <p:spPr>
          <a:xfrm>
            <a:off x="2967925" y="58243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https://www.uniprot.org/</a:t>
            </a:r>
          </a:p>
        </p:txBody>
      </p:sp>
    </p:spTree>
    <p:extLst>
      <p:ext uri="{BB962C8B-B14F-4D97-AF65-F5344CB8AC3E}">
        <p14:creationId xmlns:p14="http://schemas.microsoft.com/office/powerpoint/2010/main" val="3825344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680645-EC91-9CEB-9319-C358D5093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24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A99908-F776-3144-3895-67C22259A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6" t="14972" r="2543" b="358"/>
          <a:stretch/>
        </p:blipFill>
        <p:spPr>
          <a:xfrm>
            <a:off x="108484" y="1619572"/>
            <a:ext cx="8772041" cy="4355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1E5D3C-962D-A061-D223-06097D1A7329}"/>
              </a:ext>
            </a:extLst>
          </p:cNvPr>
          <p:cNvSpPr txBox="1"/>
          <p:nvPr/>
        </p:nvSpPr>
        <p:spPr>
          <a:xfrm>
            <a:off x="244096" y="290003"/>
            <a:ext cx="85008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Research Collaboratory for Structural Bioinformatics</a:t>
            </a:r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 (RCSB) is a consortium consisting of three institutions: Rutgers University, San Diego Supercomputer Center at University of California, San Diego, and the National Institute of Standards and Technology.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49C87A-24F6-FF5F-F5AA-61FAB3B62C32}"/>
              </a:ext>
            </a:extLst>
          </p:cNvPr>
          <p:cNvSpPr txBox="1"/>
          <p:nvPr/>
        </p:nvSpPr>
        <p:spPr>
          <a:xfrm>
            <a:off x="3138407" y="619866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https://www.rcsb.org/</a:t>
            </a:r>
          </a:p>
        </p:txBody>
      </p:sp>
    </p:spTree>
    <p:extLst>
      <p:ext uri="{BB962C8B-B14F-4D97-AF65-F5344CB8AC3E}">
        <p14:creationId xmlns:p14="http://schemas.microsoft.com/office/powerpoint/2010/main" val="2206571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EBCAC2-F959-DE07-B951-C747B3A68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6" t="14796" r="5415" b="4137"/>
          <a:stretch/>
        </p:blipFill>
        <p:spPr>
          <a:xfrm>
            <a:off x="0" y="1434998"/>
            <a:ext cx="9144000" cy="4555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269857-79D0-73BE-1ADE-6D2BCF08605F}"/>
              </a:ext>
            </a:extLst>
          </p:cNvPr>
          <p:cNvSpPr txBox="1"/>
          <p:nvPr/>
        </p:nvSpPr>
        <p:spPr>
          <a:xfrm>
            <a:off x="255723" y="529570"/>
            <a:ext cx="8516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effectLst/>
                <a:latin typeface="Garamond" panose="02020404030301010803" pitchFamily="18" charset="0"/>
                <a:ea typeface="MS Mincho" panose="02020609040205080304" pitchFamily="49" charset="-128"/>
              </a:rPr>
              <a:t>Search for human Ribonucleotide Reductase </a:t>
            </a:r>
            <a:r>
              <a:rPr lang="en-US" sz="2400" dirty="0">
                <a:latin typeface="Garamond" panose="02020404030301010803" pitchFamily="18" charset="0"/>
                <a:ea typeface="MS Mincho" panose="02020609040205080304" pitchFamily="49" charset="-128"/>
              </a:rPr>
              <a:t>M2 structure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29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E82677-E795-27C6-96A0-F14A924E2C53}"/>
              </a:ext>
            </a:extLst>
          </p:cNvPr>
          <p:cNvSpPr txBox="1"/>
          <p:nvPr/>
        </p:nvSpPr>
        <p:spPr>
          <a:xfrm>
            <a:off x="2642257" y="624531"/>
            <a:ext cx="3583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Garamond" panose="02020404030301010803" pitchFamily="18" charset="0"/>
              </a:rPr>
              <a:t>Homework – Have fun!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D947468-0D51-3D91-9793-7593946F8779}"/>
              </a:ext>
            </a:extLst>
          </p:cNvPr>
          <p:cNvSpPr txBox="1"/>
          <p:nvPr/>
        </p:nvSpPr>
        <p:spPr>
          <a:xfrm>
            <a:off x="743715" y="1783620"/>
            <a:ext cx="79043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Find out the following information regarding Covid-19 virus using NCBI or other resources</a:t>
            </a:r>
          </a:p>
          <a:p>
            <a:endParaRPr lang="en-US" sz="24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What type of virus the Covid19 is?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What is the key protein in Covid19 virus?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 Find out the genetic sequence of this protein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 Find out the protein sequence of this protein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 Find out the protein structure of this protein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 What are the differences between delta and omicron variants?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 How vaccine works again Covid19?</a:t>
            </a:r>
          </a:p>
        </p:txBody>
      </p:sp>
    </p:spTree>
    <p:extLst>
      <p:ext uri="{BB962C8B-B14F-4D97-AF65-F5344CB8AC3E}">
        <p14:creationId xmlns:p14="http://schemas.microsoft.com/office/powerpoint/2010/main" val="231918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8990" y="1313845"/>
            <a:ext cx="7770684" cy="4502394"/>
            <a:chOff x="1007716" y="2226266"/>
            <a:chExt cx="7064825" cy="3969868"/>
          </a:xfrm>
        </p:grpSpPr>
        <p:pic>
          <p:nvPicPr>
            <p:cNvPr id="30" name="Picture 2" descr="The ribonucleotide reductase (RNR) enzyme is responsible for converting RNA building blocks into DNA building blocks, and is a critical player in both DNA synthesis and repair in all organisms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5"/>
            <a:stretch/>
          </p:blipFill>
          <p:spPr bwMode="auto">
            <a:xfrm>
              <a:off x="1755420" y="2226266"/>
              <a:ext cx="6317121" cy="3969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07716" y="5434372"/>
              <a:ext cx="511231" cy="24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ngsana New" pitchFamily="18" charset="-34"/>
                </a:rPr>
                <a:t>RNA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391299" y="5689981"/>
            <a:ext cx="6517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Ribonucleotide Reductase (RNR)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8272393-323B-4258-B092-F434DFDD0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1" t="3231" r="32713" b="12754"/>
          <a:stretch/>
        </p:blipFill>
        <p:spPr bwMode="auto">
          <a:xfrm>
            <a:off x="804838" y="1978318"/>
            <a:ext cx="846560" cy="2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E11A8A16-65CC-47CB-B03F-B52DC73B87A3}"/>
              </a:ext>
            </a:extLst>
          </p:cNvPr>
          <p:cNvCxnSpPr>
            <a:cxnSpLocks/>
          </p:cNvCxnSpPr>
          <p:nvPr/>
        </p:nvCxnSpPr>
        <p:spPr>
          <a:xfrm>
            <a:off x="1568095" y="3418748"/>
            <a:ext cx="630038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5046EBC-F375-4C5D-95DD-2DAEAF347960}"/>
              </a:ext>
            </a:extLst>
          </p:cNvPr>
          <p:cNvSpPr/>
          <p:nvPr/>
        </p:nvSpPr>
        <p:spPr>
          <a:xfrm>
            <a:off x="6198094" y="6581386"/>
            <a:ext cx="2941982" cy="27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Kang G, et al.  Science. 2020;368(6489):424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CFA2242-6DB6-428C-ABAA-FA3AC4BBFED8}"/>
              </a:ext>
            </a:extLst>
          </p:cNvPr>
          <p:cNvSpPr txBox="1"/>
          <p:nvPr/>
        </p:nvSpPr>
        <p:spPr>
          <a:xfrm>
            <a:off x="6518373" y="3585077"/>
            <a:ext cx="729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A36F44E-8198-4FFA-AA04-7BA8D4D96C7A}"/>
              </a:ext>
            </a:extLst>
          </p:cNvPr>
          <p:cNvSpPr txBox="1"/>
          <p:nvPr/>
        </p:nvSpPr>
        <p:spPr>
          <a:xfrm>
            <a:off x="3908359" y="4929630"/>
            <a:ext cx="776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Cytosol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1ECF45-6C8F-6E84-0461-0AFBA54DA81E}"/>
              </a:ext>
            </a:extLst>
          </p:cNvPr>
          <p:cNvSpPr txBox="1"/>
          <p:nvPr/>
        </p:nvSpPr>
        <p:spPr>
          <a:xfrm>
            <a:off x="1110144" y="405911"/>
            <a:ext cx="7334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DNA/RNA: nucleotides (</a:t>
            </a:r>
            <a:r>
              <a:rPr lang="en-US" sz="2800" dirty="0">
                <a:solidFill>
                  <a:srgbClr val="202122"/>
                </a:solidFill>
                <a:latin typeface="Garamond" panose="02020404030301010803" pitchFamily="18" charset="0"/>
              </a:rPr>
              <a:t>d</a:t>
            </a:r>
            <a:r>
              <a:rPr lang="en-US" sz="2800" i="0" dirty="0">
                <a:solidFill>
                  <a:srgbClr val="202122"/>
                </a:solidFill>
                <a:effectLst/>
                <a:latin typeface="Garamond" panose="02020404030301010803" pitchFamily="18" charset="0"/>
              </a:rPr>
              <a:t>eoxy/ribonucleic acid)</a:t>
            </a:r>
          </a:p>
        </p:txBody>
      </p:sp>
    </p:spTree>
    <p:extLst>
      <p:ext uri="{BB962C8B-B14F-4D97-AF65-F5344CB8AC3E}">
        <p14:creationId xmlns:p14="http://schemas.microsoft.com/office/powerpoint/2010/main" val="314845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52D111E-98EC-0997-2201-CBF8C40E7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/>
          <a:stretch/>
        </p:blipFill>
        <p:spPr bwMode="auto">
          <a:xfrm>
            <a:off x="749969" y="770450"/>
            <a:ext cx="7929079" cy="598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0B1E3AC-B493-B529-8B30-3CA72BC8D2D6}"/>
              </a:ext>
            </a:extLst>
          </p:cNvPr>
          <p:cNvCxnSpPr/>
          <p:nvPr/>
        </p:nvCxnSpPr>
        <p:spPr>
          <a:xfrm>
            <a:off x="6834753" y="2208508"/>
            <a:ext cx="4881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74F483-E5A6-BEE6-0FE4-02072401DDD3}"/>
              </a:ext>
            </a:extLst>
          </p:cNvPr>
          <p:cNvSpPr txBox="1"/>
          <p:nvPr/>
        </p:nvSpPr>
        <p:spPr>
          <a:xfrm>
            <a:off x="556242" y="105205"/>
            <a:ext cx="8672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2122"/>
                </a:solidFill>
                <a:latin typeface="Garamond" panose="02020404030301010803" pitchFamily="18" charset="0"/>
              </a:rPr>
              <a:t>Gene: 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Garamond" panose="02020404030301010803" pitchFamily="18" charset="0"/>
              </a:rPr>
              <a:t>a fragment of </a:t>
            </a:r>
            <a:r>
              <a:rPr lang="en-US" sz="2400" b="0" i="0" u="none" strike="noStrike" dirty="0">
                <a:effectLst/>
                <a:latin typeface="Garamond" panose="02020404030301010803" pitchFamily="18" charset="0"/>
              </a:rPr>
              <a:t>DNA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Garamond" panose="02020404030301010803" pitchFamily="18" charset="0"/>
              </a:rPr>
              <a:t> transcribed to produce a functional RNA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5263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art Amino Acid Chart within Amino Acid Ch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56" y="503660"/>
            <a:ext cx="5160936" cy="63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8F2EF1-6D4E-255D-8C27-54B54CBC532F}"/>
              </a:ext>
            </a:extLst>
          </p:cNvPr>
          <p:cNvSpPr txBox="1"/>
          <p:nvPr/>
        </p:nvSpPr>
        <p:spPr>
          <a:xfrm>
            <a:off x="2657960" y="4199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2122"/>
                </a:solidFill>
                <a:latin typeface="Garamond" panose="02020404030301010803" pitchFamily="18" charset="0"/>
              </a:rPr>
              <a:t>Protein: sequence of amino acids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6908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tein structure: Primary, secondary, tertiary &amp; quatrenary (article) |  Khan Academy">
            <a:extLst>
              <a:ext uri="{FF2B5EF4-FFF2-40B4-BE49-F238E27FC236}">
                <a16:creationId xmlns:a16="http://schemas.microsoft.com/office/drawing/2014/main" xmlns="" id="{FB51AC51-56F2-1E8E-A597-36EF5068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35" y="545333"/>
            <a:ext cx="4891124" cy="622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Protein structure - Wikipedia">
            <a:extLst>
              <a:ext uri="{FF2B5EF4-FFF2-40B4-BE49-F238E27FC236}">
                <a16:creationId xmlns:a16="http://schemas.microsoft.com/office/drawing/2014/main" xmlns="" id="{2604444D-FE12-C921-11E5-947F0471FC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B8C58F-94CB-A794-90BA-8A538EE8C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" y="545333"/>
            <a:ext cx="3826462" cy="622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45AA1B-EE3B-83BE-445B-F69143F35741}"/>
              </a:ext>
            </a:extLst>
          </p:cNvPr>
          <p:cNvSpPr txBox="1"/>
          <p:nvPr/>
        </p:nvSpPr>
        <p:spPr>
          <a:xfrm>
            <a:off x="3183610" y="54244"/>
            <a:ext cx="2471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2122"/>
                </a:solidFill>
                <a:latin typeface="Garamond" panose="02020404030301010803" pitchFamily="18" charset="0"/>
              </a:rPr>
              <a:t>Protein Structure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55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ell | Definition, Types, Functions, Diagram, Division, Theory, &amp; Facts |  Britannica">
            <a:extLst>
              <a:ext uri="{FF2B5EF4-FFF2-40B4-BE49-F238E27FC236}">
                <a16:creationId xmlns:a16="http://schemas.microsoft.com/office/drawing/2014/main" xmlns="" id="{7BF61747-090A-8C54-6030-C876C2918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776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DB2151-E7F5-D621-BD3A-72A114D26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474" y="1035101"/>
            <a:ext cx="5165052" cy="5506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DBEF62-79BC-F7E0-F502-E104D9425088}"/>
              </a:ext>
            </a:extLst>
          </p:cNvPr>
          <p:cNvSpPr txBox="1"/>
          <p:nvPr/>
        </p:nvSpPr>
        <p:spPr>
          <a:xfrm>
            <a:off x="1573078" y="184404"/>
            <a:ext cx="7028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General principles of cellular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788586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954C39-9140-0D2B-57FD-F42551730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43806C-797F-7B97-8BFE-3D68ACDD334C}"/>
              </a:ext>
            </a:extLst>
          </p:cNvPr>
          <p:cNvSpPr txBox="1"/>
          <p:nvPr/>
        </p:nvSpPr>
        <p:spPr>
          <a:xfrm>
            <a:off x="588936" y="82678"/>
            <a:ext cx="2696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F1419"/>
                </a:solidFill>
                <a:effectLst/>
                <a:latin typeface="Garamond" panose="02020404030301010803" pitchFamily="18" charset="0"/>
              </a:rPr>
              <a:t>Map of the Known Human Metabolic Pathways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23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E82677-E795-27C6-96A0-F14A924E2C53}"/>
              </a:ext>
            </a:extLst>
          </p:cNvPr>
          <p:cNvSpPr txBox="1"/>
          <p:nvPr/>
        </p:nvSpPr>
        <p:spPr>
          <a:xfrm>
            <a:off x="963623" y="663277"/>
            <a:ext cx="530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1. Informatics and Bioinformatics (NCBI)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3A9CB4-5EFF-99B6-72E2-94E08245473B}"/>
              </a:ext>
            </a:extLst>
          </p:cNvPr>
          <p:cNvSpPr txBox="1"/>
          <p:nvPr/>
        </p:nvSpPr>
        <p:spPr>
          <a:xfrm>
            <a:off x="1293905" y="5214309"/>
            <a:ext cx="3554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Google Scholar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aramond" panose="02020404030301010803" pitchFamily="18" charset="0"/>
              </a:rPr>
              <a:t>UniProt</a:t>
            </a:r>
            <a:endParaRPr lang="en-US" sz="24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Protein Data Bank (PDB)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D947468-0D51-3D91-9793-7593946F8779}"/>
              </a:ext>
            </a:extLst>
          </p:cNvPr>
          <p:cNvSpPr txBox="1"/>
          <p:nvPr/>
        </p:nvSpPr>
        <p:spPr>
          <a:xfrm>
            <a:off x="1293905" y="1124942"/>
            <a:ext cx="50663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Chemical compound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DNA/RNA – Blast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Gene – </a:t>
            </a:r>
            <a:r>
              <a:rPr lang="en-US" sz="2400" dirty="0" err="1">
                <a:latin typeface="Garamond" panose="02020404030301010803" pitchFamily="18" charset="0"/>
              </a:rPr>
              <a:t>Genebank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Genetics &amp; medicine – </a:t>
            </a:r>
            <a:r>
              <a:rPr lang="en-US" sz="2400" dirty="0" err="1">
                <a:latin typeface="Garamond" panose="02020404030301010803" pitchFamily="18" charset="0"/>
              </a:rPr>
              <a:t>ClinVar</a:t>
            </a:r>
            <a:endParaRPr lang="en-US" sz="24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Sequence analysis – flu virus (covid19)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Protein – protein database (sequence)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Protein structure – PDB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Protein visualization – Cn3D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Literature - </a:t>
            </a:r>
            <a:r>
              <a:rPr lang="en-US" sz="2400" dirty="0" err="1">
                <a:latin typeface="Garamond" panose="02020404030301010803" pitchFamily="18" charset="0"/>
              </a:rPr>
              <a:t>pubmed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7A1837-84D6-91C6-44FC-084556379EC0}"/>
              </a:ext>
            </a:extLst>
          </p:cNvPr>
          <p:cNvSpPr txBox="1"/>
          <p:nvPr/>
        </p:nvSpPr>
        <p:spPr>
          <a:xfrm>
            <a:off x="963623" y="4646953"/>
            <a:ext cx="246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2.  Other resources</a:t>
            </a:r>
          </a:p>
        </p:txBody>
      </p:sp>
    </p:spTree>
    <p:extLst>
      <p:ext uri="{BB962C8B-B14F-4D97-AF65-F5344CB8AC3E}">
        <p14:creationId xmlns:p14="http://schemas.microsoft.com/office/powerpoint/2010/main" val="2851295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260</TotalTime>
  <Words>260</Words>
  <Application>Microsoft Office PowerPoint</Application>
  <PresentationFormat>On-screen Show (4:3)</PresentationFormat>
  <Paragraphs>59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Leila Su</dc:creator>
  <cp:lastModifiedBy>George Chiu</cp:lastModifiedBy>
  <cp:revision>43</cp:revision>
  <dcterms:created xsi:type="dcterms:W3CDTF">2023-06-13T23:31:47Z</dcterms:created>
  <dcterms:modified xsi:type="dcterms:W3CDTF">2023-06-20T19:44:50Z</dcterms:modified>
</cp:coreProperties>
</file>